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22" r:id="rId3"/>
    <p:sldId id="344" r:id="rId4"/>
    <p:sldId id="303" r:id="rId5"/>
    <p:sldId id="349" r:id="rId6"/>
    <p:sldId id="340" r:id="rId7"/>
    <p:sldId id="341" r:id="rId8"/>
    <p:sldId id="327" r:id="rId9"/>
    <p:sldId id="328" r:id="rId10"/>
    <p:sldId id="343" r:id="rId11"/>
    <p:sldId id="330" r:id="rId12"/>
    <p:sldId id="339" r:id="rId13"/>
    <p:sldId id="331" r:id="rId14"/>
    <p:sldId id="334" r:id="rId15"/>
    <p:sldId id="336" r:id="rId16"/>
    <p:sldId id="337" r:id="rId17"/>
    <p:sldId id="345" r:id="rId18"/>
    <p:sldId id="338" r:id="rId19"/>
    <p:sldId id="346" r:id="rId20"/>
    <p:sldId id="302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57396" autoAdjust="0"/>
  </p:normalViewPr>
  <p:slideViewPr>
    <p:cSldViewPr>
      <p:cViewPr varScale="1">
        <p:scale>
          <a:sx n="66" d="100"/>
          <a:sy n="66" d="100"/>
        </p:scale>
        <p:origin x="-12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E4719-7BF9-4DC0-90DB-83A90F33485F}" type="datetimeFigureOut">
              <a:rPr lang="pt-BR" smtClean="0"/>
              <a:t>04/10/2013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8B765-61E3-400E-97A8-3DB71939CA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0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atriz_de_Ansof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Segmenta%C3%A7%C3%A3o_de_mercado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jcfdezmx2/diagrama-de-las-5-fuerzas-de-porter-presentatio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tner.com/technology/research/methodologies/research_mq.jsp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17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Fonte: http://pt.wikipedia.org/wiki/Matriz_BCG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31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hlinkClick r:id="rId3"/>
              </a:rPr>
              <a:t>http://pt.wikipedia.org/wiki/Matriz_de_Ansoff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3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https://pt.wikipedia.org/wiki/Segmenta%C3%A7%C3%A3o_de_mercado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77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http://www.slideshare.net/jcfdezmx2/diagrama-de-las-5-fuerzas-de-porter-presentation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7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77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http://www.gartner.com/technology/research/methodologies/research_mq.jsp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77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8B765-61E3-400E-97A8-3DB71939CA87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7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62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42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177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  <a:lvl2pPr>
              <a:defRPr b="0">
                <a:latin typeface="+mn-lt"/>
              </a:defRPr>
            </a:lvl2pPr>
            <a:lvl3pPr>
              <a:defRPr b="0">
                <a:latin typeface="+mn-lt"/>
              </a:defRPr>
            </a:lvl3pPr>
            <a:lvl4pPr>
              <a:defRPr b="0">
                <a:latin typeface="+mn-lt"/>
              </a:defRPr>
            </a:lvl4pPr>
            <a:lvl5pPr>
              <a:defRPr b="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0066-48A9-44BF-B8E3-5AB1DC999584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908A-F137-45CC-A83F-1E0437B9D4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3"/>
          <p:cNvSpPr/>
          <p:nvPr userDrawn="1"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648072"/>
          </a:xfrm>
        </p:spPr>
        <p:txBody>
          <a:bodyPr>
            <a:normAutofit/>
          </a:bodyPr>
          <a:lstStyle>
            <a:lvl1pPr algn="l">
              <a:defRPr lang="pt-BR" sz="36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8393"/>
          <a:stretch>
            <a:fillRect/>
          </a:stretch>
        </p:blipFill>
        <p:spPr bwMode="auto">
          <a:xfrm>
            <a:off x="56876" y="6309320"/>
            <a:ext cx="77070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259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94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4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11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670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65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661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12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6E53-BD98-4DB6-873E-BF45EA309949}" type="datetimeFigureOut">
              <a:rPr lang="pt-BR" smtClean="0"/>
              <a:pPr/>
              <a:t>04/10/2013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5F97-5FBA-451A-A25D-D0682027726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8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to@elirodrigues.com" TargetMode="External"/><Relationship Id="rId2" Type="http://schemas.openxmlformats.org/officeDocument/2006/relationships/hyperlink" Target="http://www.dinamusconsultori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5240" y="2016136"/>
            <a:ext cx="3096344" cy="281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-4432" y="5009496"/>
            <a:ext cx="9144000" cy="1844824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sp>
        <p:nvSpPr>
          <p:cNvPr id="2" name="Retângulo 1"/>
          <p:cNvSpPr/>
          <p:nvPr/>
        </p:nvSpPr>
        <p:spPr>
          <a:xfrm>
            <a:off x="0" y="40466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5400" b="1" cap="small" dirty="0">
                <a:solidFill>
                  <a:schemeClr val="bg1"/>
                </a:solidFill>
                <a:latin typeface="Calibri" pitchFamily="34" charset="0"/>
              </a:rPr>
              <a:t>Plano de Negócio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5517232"/>
            <a:ext cx="9139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cap="small" dirty="0" smtClean="0">
                <a:solidFill>
                  <a:schemeClr val="bg1"/>
                </a:solidFill>
                <a:latin typeface="Calibri" pitchFamily="34" charset="0"/>
              </a:rPr>
              <a:t>Eli Rodrigues</a:t>
            </a:r>
          </a:p>
          <a:p>
            <a:pPr algn="ctr">
              <a:defRPr/>
            </a:pPr>
            <a:r>
              <a:rPr lang="pt-BR" b="1" cap="small" dirty="0" smtClean="0">
                <a:solidFill>
                  <a:schemeClr val="bg1"/>
                </a:solidFill>
                <a:latin typeface="Calibri" pitchFamily="34" charset="0"/>
              </a:rPr>
              <a:t>Junho/2013</a:t>
            </a:r>
          </a:p>
          <a:p>
            <a:pPr algn="ctr">
              <a:defRPr/>
            </a:pPr>
            <a:r>
              <a:rPr lang="pt-BR" b="1" cap="small" dirty="0" smtClean="0">
                <a:solidFill>
                  <a:schemeClr val="bg1"/>
                </a:solidFill>
                <a:latin typeface="Calibri" pitchFamily="34" charset="0"/>
              </a:rPr>
              <a:t>Versão 1.0</a:t>
            </a:r>
            <a:endParaRPr lang="pt-BR" b="1" cap="small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pt-BR" sz="3600" b="1" dirty="0">
                <a:solidFill>
                  <a:schemeClr val="bg1"/>
                </a:solidFill>
              </a:rPr>
              <a:t>6</a:t>
            </a:r>
            <a:r>
              <a:rPr lang="pt-BR" sz="3600" b="1" dirty="0" smtClean="0">
                <a:solidFill>
                  <a:schemeClr val="bg1"/>
                </a:solidFill>
              </a:rPr>
              <a:t>. Concorrentes - 5 Forças de Porter 1/3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257234"/>
              </p:ext>
            </p:extLst>
          </p:nvPr>
        </p:nvGraphicFramePr>
        <p:xfrm>
          <a:off x="460374" y="1196752"/>
          <a:ext cx="8144074" cy="52565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8576"/>
                <a:gridCol w="5145498"/>
              </a:tblGrid>
              <a:tr h="633619">
                <a:tc>
                  <a:txBody>
                    <a:bodyPr/>
                    <a:lstStyle/>
                    <a:p>
                      <a:r>
                        <a:rPr lang="pt-BR" dirty="0" smtClean="0"/>
                        <a:t>Forças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Análise</a:t>
                      </a:r>
                      <a:endParaRPr lang="pt-BR" dirty="0"/>
                    </a:p>
                  </a:txBody>
                  <a:tcPr/>
                </a:tc>
              </a:tr>
              <a:tr h="633619">
                <a:tc>
                  <a:txBody>
                    <a:bodyPr/>
                    <a:lstStyle/>
                    <a:p>
                      <a:r>
                        <a:rPr lang="pt-BR" b="0" dirty="0" smtClean="0"/>
                        <a:t>Entrantes potenciais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&lt;Descreva</a:t>
                      </a:r>
                      <a:r>
                        <a:rPr lang="pt-BR" baseline="0" dirty="0" smtClean="0"/>
                        <a:t> sua análise&gt;</a:t>
                      </a:r>
                      <a:endParaRPr lang="pt-BR" dirty="0"/>
                    </a:p>
                  </a:txBody>
                  <a:tcPr/>
                </a:tc>
              </a:tr>
              <a:tr h="1108833">
                <a:tc>
                  <a:txBody>
                    <a:bodyPr/>
                    <a:lstStyle/>
                    <a:p>
                      <a:r>
                        <a:rPr lang="pt-BR" b="0" dirty="0" smtClean="0"/>
                        <a:t>Rivalidade entre </a:t>
                      </a:r>
                      <a:br>
                        <a:rPr lang="pt-BR" b="0" dirty="0" smtClean="0"/>
                      </a:br>
                      <a:r>
                        <a:rPr lang="pt-BR" b="0" dirty="0" smtClean="0"/>
                        <a:t>existentes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mtClean="0"/>
                        <a:t>&lt;Descreva</a:t>
                      </a:r>
                      <a:r>
                        <a:rPr lang="pt-BR" baseline="0" smtClean="0"/>
                        <a:t> sua análise&gt;</a:t>
                      </a:r>
                      <a:endParaRPr lang="pt-BR" dirty="0"/>
                    </a:p>
                  </a:txBody>
                  <a:tcPr/>
                </a:tc>
              </a:tr>
              <a:tr h="662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Produtos substitutos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mtClean="0"/>
                        <a:t>&lt;Descreva</a:t>
                      </a:r>
                      <a:r>
                        <a:rPr lang="pt-BR" baseline="0" smtClean="0"/>
                        <a:t> sua análise&gt;</a:t>
                      </a:r>
                      <a:endParaRPr lang="pt-BR" dirty="0"/>
                    </a:p>
                  </a:txBody>
                  <a:tcPr/>
                </a:tc>
              </a:tr>
              <a:tr h="1108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Poder de negociação</a:t>
                      </a:r>
                      <a:r>
                        <a:rPr lang="pt-BR" b="0" baseline="0" dirty="0" smtClean="0"/>
                        <a:t> </a:t>
                      </a:r>
                      <a:br>
                        <a:rPr lang="pt-BR" b="0" baseline="0" dirty="0" smtClean="0"/>
                      </a:br>
                      <a:r>
                        <a:rPr lang="pt-BR" b="0" baseline="0" dirty="0" smtClean="0"/>
                        <a:t>dos compradores</a:t>
                      </a:r>
                      <a:endParaRPr lang="pt-B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mtClean="0"/>
                        <a:t>&lt;Descreva</a:t>
                      </a:r>
                      <a:r>
                        <a:rPr lang="pt-BR" baseline="0" smtClean="0"/>
                        <a:t> sua análise&gt;</a:t>
                      </a:r>
                      <a:endParaRPr lang="pt-BR" dirty="0"/>
                    </a:p>
                  </a:txBody>
                  <a:tcPr/>
                </a:tc>
              </a:tr>
              <a:tr h="1108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Poder de negociação </a:t>
                      </a:r>
                      <a:br>
                        <a:rPr lang="pt-BR" b="0" dirty="0" smtClean="0"/>
                      </a:br>
                      <a:r>
                        <a:rPr lang="pt-BR" b="0" dirty="0" smtClean="0"/>
                        <a:t>dos vendedores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&lt;Descreva</a:t>
                      </a:r>
                      <a:r>
                        <a:rPr lang="pt-BR" baseline="0" dirty="0" smtClean="0"/>
                        <a:t> sua análise&gt;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http://renatamactott.files.wordpress.com/2010/05/perigo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b="10279"/>
          <a:stretch/>
        </p:blipFill>
        <p:spPr bwMode="auto">
          <a:xfrm>
            <a:off x="2759257" y="1874239"/>
            <a:ext cx="566333" cy="47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renatamactott.files.wordpress.com/2010/05/perigo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b="10279"/>
          <a:stretch/>
        </p:blipFill>
        <p:spPr bwMode="auto">
          <a:xfrm>
            <a:off x="2759257" y="2666327"/>
            <a:ext cx="566333" cy="47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renatamactott.files.wordpress.com/2010/05/perigo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b="10279"/>
          <a:stretch/>
        </p:blipFill>
        <p:spPr bwMode="auto">
          <a:xfrm>
            <a:off x="2771800" y="4538535"/>
            <a:ext cx="566333" cy="47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647" y="3612863"/>
            <a:ext cx="536217" cy="536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29087"/>
            <a:ext cx="536217" cy="536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90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6</a:t>
            </a:r>
            <a:r>
              <a:rPr lang="pt-BR" sz="3600" b="1" dirty="0" smtClean="0">
                <a:solidFill>
                  <a:schemeClr val="bg1"/>
                </a:solidFill>
              </a:rPr>
              <a:t>. Concorrentes 2/3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23528" y="119675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Principais Concorrentes</a:t>
            </a: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82763"/>
              </p:ext>
            </p:extLst>
          </p:nvPr>
        </p:nvGraphicFramePr>
        <p:xfrm>
          <a:off x="395536" y="1641336"/>
          <a:ext cx="8144074" cy="18625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8576"/>
                <a:gridCol w="5145498"/>
              </a:tblGrid>
              <a:tr h="329270">
                <a:tc>
                  <a:txBody>
                    <a:bodyPr/>
                    <a:lstStyle/>
                    <a:p>
                      <a:r>
                        <a:rPr lang="pt-BR" dirty="0" smtClean="0"/>
                        <a:t>Aspectos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Concorrentes</a:t>
                      </a:r>
                      <a:endParaRPr lang="pt-BR" dirty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Marca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aseline="0" dirty="0" smtClean="0"/>
                        <a:t>&lt;liste as empresas&gt;</a:t>
                      </a:r>
                      <a:endParaRPr lang="pt-BR" dirty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Qualidade</a:t>
                      </a:r>
                      <a:r>
                        <a:rPr lang="pt-BR" b="0" baseline="0" dirty="0" smtClean="0"/>
                        <a:t> aparente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aseline="0" smtClean="0"/>
                        <a:t>&lt;liste as empresas&gt;</a:t>
                      </a:r>
                      <a:endParaRPr lang="pt-BR" dirty="0"/>
                    </a:p>
                  </a:txBody>
                  <a:tcPr/>
                </a:tc>
              </a:tr>
              <a:tr h="382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Preço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aseline="0" smtClean="0"/>
                        <a:t>&lt;liste as empresas&gt;</a:t>
                      </a:r>
                      <a:endParaRPr lang="pt-BR" dirty="0"/>
                    </a:p>
                  </a:txBody>
                  <a:tcPr/>
                </a:tc>
              </a:tr>
              <a:tr h="382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Frequência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aseline="0" dirty="0" smtClean="0"/>
                        <a:t>&lt;liste as empresas&gt;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323528" y="4397042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Principais Diferenciais dos concorrentes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60375" y="47971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&lt;liste os diferenciais&gt;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572000" y="47971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/>
              <a:t>&lt;liste os diferenciais&gt;</a:t>
            </a:r>
          </a:p>
        </p:txBody>
      </p:sp>
    </p:spTree>
    <p:extLst>
      <p:ext uri="{BB962C8B-B14F-4D97-AF65-F5344CB8AC3E}">
        <p14:creationId xmlns:p14="http://schemas.microsoft.com/office/powerpoint/2010/main" val="11578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pt-BR" sz="3600" b="1" dirty="0">
                <a:solidFill>
                  <a:schemeClr val="bg1"/>
                </a:solidFill>
              </a:rPr>
              <a:t>6</a:t>
            </a:r>
            <a:r>
              <a:rPr lang="pt-BR" sz="3600" b="1" dirty="0" smtClean="0">
                <a:solidFill>
                  <a:schemeClr val="bg1"/>
                </a:solidFill>
              </a:rPr>
              <a:t>. Concorrentes – </a:t>
            </a:r>
            <a:r>
              <a:rPr lang="pt-BR" sz="3600" b="1" dirty="0">
                <a:solidFill>
                  <a:schemeClr val="bg1"/>
                </a:solidFill>
              </a:rPr>
              <a:t>Quadrante Mágico </a:t>
            </a:r>
            <a:r>
              <a:rPr lang="pt-BR" sz="3600" b="1" dirty="0" smtClean="0">
                <a:solidFill>
                  <a:schemeClr val="bg1"/>
                </a:solidFill>
              </a:rPr>
              <a:t>3/3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4" name="Grupo 3"/>
          <p:cNvGrpSpPr/>
          <p:nvPr/>
        </p:nvGrpSpPr>
        <p:grpSpPr>
          <a:xfrm>
            <a:off x="422406" y="1196752"/>
            <a:ext cx="5445738" cy="5476420"/>
            <a:chOff x="1849131" y="1196752"/>
            <a:chExt cx="5445738" cy="5476420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9131" y="1196752"/>
              <a:ext cx="5445738" cy="5476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CaixaDeTexto 9"/>
            <p:cNvSpPr txBox="1"/>
            <p:nvPr/>
          </p:nvSpPr>
          <p:spPr>
            <a:xfrm>
              <a:off x="2195736" y="5066011"/>
              <a:ext cx="18587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&lt;classifique os concorrentes&gt;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4788024" y="2636912"/>
              <a:ext cx="2088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&lt;classifique os concorrentes&gt;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4730055" y="4753610"/>
              <a:ext cx="18447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dirty="0" smtClean="0"/>
            </a:p>
            <a:p>
              <a:r>
                <a:rPr lang="pt-BR" dirty="0"/>
                <a:t>&lt;classifique os concorrentes&gt;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195735" y="2636912"/>
              <a:ext cx="18587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&lt;classifique os concorrentes&gt;</a:t>
              </a:r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6084168" y="1224042"/>
            <a:ext cx="26993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Legenda: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err="1" smtClean="0"/>
              <a:t>Challengers</a:t>
            </a:r>
            <a:r>
              <a:rPr lang="pt-BR" sz="1600" dirty="0"/>
              <a:t> </a:t>
            </a:r>
            <a:r>
              <a:rPr lang="pt-BR" sz="1600" dirty="0" smtClean="0"/>
              <a:t>- </a:t>
            </a:r>
            <a:r>
              <a:rPr lang="pt-BR" sz="1600" dirty="0"/>
              <a:t>Empresas com boa capacidade de execução mas que não agrega tanto em </a:t>
            </a:r>
            <a:r>
              <a:rPr lang="pt-BR" sz="1600" dirty="0" smtClean="0"/>
              <a:t>inovação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err="1" smtClean="0"/>
              <a:t>Leaders</a:t>
            </a:r>
            <a:r>
              <a:rPr lang="pt-BR" sz="1600" dirty="0" smtClean="0"/>
              <a:t> - </a:t>
            </a:r>
            <a:r>
              <a:rPr lang="pt-BR" sz="1600" dirty="0"/>
              <a:t>Possuem boa inovação e Entregam o que prometem</a:t>
            </a:r>
            <a:r>
              <a:rPr lang="pt-BR" sz="16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err="1" smtClean="0"/>
              <a:t>Niche</a:t>
            </a:r>
            <a:r>
              <a:rPr lang="pt-BR" sz="1600" b="1" dirty="0" smtClean="0"/>
              <a:t> players </a:t>
            </a:r>
            <a:r>
              <a:rPr lang="pt-BR" sz="1600" dirty="0" smtClean="0"/>
              <a:t>- </a:t>
            </a:r>
            <a:r>
              <a:rPr lang="pt-BR" sz="1600" dirty="0"/>
              <a:t>Não possuem grande expressão no mercado geral como um todo e comumente possuem produtos específicos</a:t>
            </a:r>
            <a:r>
              <a:rPr lang="pt-BR" sz="16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err="1" smtClean="0"/>
              <a:t>Visionaries</a:t>
            </a:r>
            <a:r>
              <a:rPr lang="pt-BR" sz="1600" dirty="0" smtClean="0"/>
              <a:t> - </a:t>
            </a:r>
            <a:r>
              <a:rPr lang="pt-BR" sz="1600" dirty="0"/>
              <a:t>Possuem extrema inovação, mas não possuem tanta capacidade para entregar o que prometem.</a:t>
            </a:r>
            <a:endParaRPr lang="pt-BR" sz="1600" dirty="0" smtClean="0"/>
          </a:p>
          <a:p>
            <a:pPr algn="just"/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309691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7</a:t>
            </a:r>
            <a:r>
              <a:rPr lang="pt-BR" sz="3600" b="1" dirty="0" smtClean="0">
                <a:solidFill>
                  <a:schemeClr val="bg1"/>
                </a:solidFill>
              </a:rPr>
              <a:t>. Fornecedores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80841"/>
              </p:ext>
            </p:extLst>
          </p:nvPr>
        </p:nvGraphicFramePr>
        <p:xfrm>
          <a:off x="460374" y="1268760"/>
          <a:ext cx="8323170" cy="475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7370"/>
                <a:gridCol w="1512168"/>
                <a:gridCol w="5003632"/>
              </a:tblGrid>
              <a:tr h="329270">
                <a:tc>
                  <a:txBody>
                    <a:bodyPr/>
                    <a:lstStyle/>
                    <a:p>
                      <a:r>
                        <a:rPr lang="pt-BR" dirty="0" smtClean="0"/>
                        <a:t>Produto</a:t>
                      </a:r>
                      <a:r>
                        <a:rPr lang="pt-BR" baseline="0" dirty="0" smtClean="0"/>
                        <a:t>/Serviço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Fornecedor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Comentários</a:t>
                      </a:r>
                      <a:endParaRPr lang="pt-BR" dirty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3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8</a:t>
            </a:r>
            <a:r>
              <a:rPr lang="pt-BR" sz="3600" b="1" dirty="0" smtClean="0">
                <a:solidFill>
                  <a:schemeClr val="bg1"/>
                </a:solidFill>
              </a:rPr>
              <a:t>. Equipe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26319"/>
              </p:ext>
            </p:extLst>
          </p:nvPr>
        </p:nvGraphicFramePr>
        <p:xfrm>
          <a:off x="460374" y="1268760"/>
          <a:ext cx="8323170" cy="475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7370"/>
                <a:gridCol w="1512168"/>
                <a:gridCol w="5003632"/>
              </a:tblGrid>
              <a:tr h="329270">
                <a:tc>
                  <a:txBody>
                    <a:bodyPr/>
                    <a:lstStyle/>
                    <a:p>
                      <a:r>
                        <a:rPr lang="pt-BR" dirty="0" smtClean="0"/>
                        <a:t>Nome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Função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Formação / Perfil / Descrição</a:t>
                      </a:r>
                      <a:endParaRPr lang="pt-BR" dirty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  <a:tr h="329270">
                <a:tc>
                  <a:txBody>
                    <a:bodyPr/>
                    <a:lstStyle/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1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6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9</a:t>
            </a:r>
            <a:r>
              <a:rPr lang="pt-BR" sz="3600" b="1" dirty="0" smtClean="0">
                <a:solidFill>
                  <a:schemeClr val="bg1"/>
                </a:solidFill>
              </a:rPr>
              <a:t>. Praça (Localização)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340768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Escritório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/>
              <a:t>&lt;defina o local e porque&gt;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dirty="0" smtClean="0"/>
          </a:p>
          <a:p>
            <a:pPr algn="just"/>
            <a:r>
              <a:rPr lang="pt-BR" sz="2000" b="1" dirty="0" smtClean="0"/>
              <a:t>Atendimentos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&lt;defina o local e porque&gt;</a:t>
            </a:r>
          </a:p>
          <a:p>
            <a:pPr algn="just"/>
            <a:endParaRPr lang="pt-BR" b="1" dirty="0"/>
          </a:p>
          <a:p>
            <a:pPr algn="just"/>
            <a:r>
              <a:rPr lang="pt-BR" sz="2000" b="1" dirty="0" smtClean="0"/>
              <a:t>Fábricas</a:t>
            </a:r>
            <a:endParaRPr lang="pt-BR" sz="20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/>
              <a:t>&lt;defina o local e porque&gt;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6348"/>
          <a:stretch/>
        </p:blipFill>
        <p:spPr bwMode="auto">
          <a:xfrm>
            <a:off x="8091849" y="6100101"/>
            <a:ext cx="952173" cy="55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00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4443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10. Preço – Composição 1/2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340768"/>
            <a:ext cx="82089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Posicionamento de Preço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/>
              <a:t>&lt;Defina como vai trabalhar o preço? Seu produto é um commodity? Você atua no mercado top ou pop? Você trabalha nicho?&gt;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dirty="0"/>
          </a:p>
          <a:p>
            <a:pPr algn="just"/>
            <a:r>
              <a:rPr lang="pt-BR" sz="2000" b="1" dirty="0" smtClean="0"/>
              <a:t>Premissas e Restrições adotadas para o estudo de Fluxo de Caixa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&lt;Para montar um fluxo de caixa, você considerou que...&gt;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dirty="0" smtClean="0"/>
              <a:t>&lt;</a:t>
            </a:r>
            <a:r>
              <a:rPr lang="pt-BR" dirty="0" err="1" smtClean="0"/>
              <a:t>Obs</a:t>
            </a:r>
            <a:r>
              <a:rPr lang="pt-BR" dirty="0" smtClean="0"/>
              <a:t>: É possível analisar diversos cenários&gt;</a:t>
            </a: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6348"/>
          <a:stretch/>
        </p:blipFill>
        <p:spPr bwMode="auto">
          <a:xfrm>
            <a:off x="8091849" y="6100101"/>
            <a:ext cx="952173" cy="55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10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4443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10. Preço - Fluxo de Caixa 2/2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340768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Fluxo de Caixa</a:t>
            </a:r>
            <a:endParaRPr lang="pt-BR" sz="2000" dirty="0" smtClean="0"/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30202"/>
              </p:ext>
            </p:extLst>
          </p:nvPr>
        </p:nvGraphicFramePr>
        <p:xfrm>
          <a:off x="460375" y="1916832"/>
          <a:ext cx="8288091" cy="44644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4013"/>
                <a:gridCol w="1184013"/>
                <a:gridCol w="1184013"/>
                <a:gridCol w="1184013"/>
                <a:gridCol w="1184013"/>
                <a:gridCol w="1184013"/>
                <a:gridCol w="1184013"/>
              </a:tblGrid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Conta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Jan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Fev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Abr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Jun</a:t>
                      </a:r>
                      <a:endParaRPr lang="pt-BR" dirty="0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Receitas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AAAA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Despesas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BBBB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44083">
                <a:tc>
                  <a:txBody>
                    <a:bodyPr/>
                    <a:lstStyle/>
                    <a:p>
                      <a:r>
                        <a:rPr lang="pt-BR" dirty="0" smtClean="0"/>
                        <a:t>Saldo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8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4443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11. Estratégia de Marketing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340768"/>
            <a:ext cx="82089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Posicionamento da Marca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/>
              <a:t>&lt;Defina como vai posicionar sua marca&gt;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dirty="0"/>
          </a:p>
          <a:p>
            <a:r>
              <a:rPr lang="pt-BR" sz="2000" b="1" dirty="0"/>
              <a:t>Material de venda direta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dirty="0" smtClean="0"/>
              <a:t>&lt;Defina que tipo de material irá utilizar para facilitar a venda&gt;</a:t>
            </a:r>
            <a:endParaRPr lang="pt-BR" dirty="0"/>
          </a:p>
          <a:p>
            <a:pPr algn="just"/>
            <a:endParaRPr lang="pt-BR" sz="2400" b="1" dirty="0"/>
          </a:p>
          <a:p>
            <a:pPr algn="just"/>
            <a:r>
              <a:rPr lang="pt-BR" sz="2000" b="1" dirty="0"/>
              <a:t>Propaganda</a:t>
            </a:r>
          </a:p>
          <a:p>
            <a:pPr marL="342900" indent="-342900">
              <a:buFont typeface="+mj-lt"/>
              <a:buAutoNum type="arabicPeriod"/>
            </a:pPr>
            <a:r>
              <a:rPr lang="pt-BR" dirty="0" smtClean="0"/>
              <a:t>&lt;Defina que veículos de propaganda irá utilizar&gt;</a:t>
            </a:r>
          </a:p>
          <a:p>
            <a:pPr marL="342900" indent="-342900">
              <a:buFont typeface="+mj-lt"/>
              <a:buAutoNum type="arabicPeriod"/>
            </a:pPr>
            <a:endParaRPr lang="pt-BR" dirty="0"/>
          </a:p>
          <a:p>
            <a:pPr algn="just"/>
            <a:r>
              <a:rPr lang="pt-BR" sz="2000" b="1" dirty="0" smtClean="0"/>
              <a:t>CRM</a:t>
            </a:r>
            <a:endParaRPr lang="pt-BR" sz="2000" b="1" dirty="0"/>
          </a:p>
          <a:p>
            <a:pPr marL="342900" indent="-342900">
              <a:buFont typeface="+mj-lt"/>
              <a:buAutoNum type="arabicPeriod"/>
            </a:pPr>
            <a:r>
              <a:rPr lang="pt-BR" dirty="0"/>
              <a:t>&lt;Defina </a:t>
            </a:r>
            <a:r>
              <a:rPr lang="pt-BR" dirty="0" smtClean="0"/>
              <a:t>a estratégia de relacionamento com o cliente&gt;</a:t>
            </a:r>
            <a:endParaRPr lang="pt-BR" dirty="0"/>
          </a:p>
          <a:p>
            <a:pPr marL="342900" indent="-342900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3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4443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12. Capital Social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89208"/>
              </p:ext>
            </p:extLst>
          </p:nvPr>
        </p:nvGraphicFramePr>
        <p:xfrm>
          <a:off x="791220" y="1694170"/>
          <a:ext cx="3060700" cy="1446798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981200"/>
                <a:gridCol w="1079500"/>
              </a:tblGrid>
              <a:tr h="34951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3 meses </a:t>
                      </a:r>
                      <a:r>
                        <a:rPr lang="pt-BR" sz="1800" u="none" strike="noStrike" dirty="0">
                          <a:effectLst/>
                        </a:rPr>
                        <a:t>de </a:t>
                      </a:r>
                      <a:r>
                        <a:rPr lang="pt-BR" sz="1800" u="none" strike="noStrike" dirty="0" smtClean="0">
                          <a:effectLst/>
                        </a:rPr>
                        <a:t>giro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</a:rPr>
                        <a:t>R$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Custos fixos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Custos </a:t>
                      </a:r>
                      <a:r>
                        <a:rPr lang="pt-BR" sz="1800" u="none" strike="noStrike" dirty="0" smtClean="0">
                          <a:effectLst/>
                        </a:rPr>
                        <a:t>variáveis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Subtotal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r>
                        <a:rPr lang="pt-BR" sz="1800" u="none" strike="noStrike" dirty="0" smtClean="0">
                          <a:effectLst/>
                        </a:rPr>
                        <a:t>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61489"/>
              </p:ext>
            </p:extLst>
          </p:nvPr>
        </p:nvGraphicFramePr>
        <p:xfrm>
          <a:off x="5004048" y="1700808"/>
          <a:ext cx="3168352" cy="3840480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872208"/>
                <a:gridCol w="1296144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Investimento</a:t>
                      </a:r>
                      <a:r>
                        <a:rPr lang="pt-BR" sz="1800" u="none" strike="noStrike" baseline="0" dirty="0" smtClean="0">
                          <a:effectLst/>
                        </a:rPr>
                        <a:t> </a:t>
                      </a:r>
                      <a:br>
                        <a:rPr lang="pt-BR" sz="1800" u="none" strike="noStrike" baseline="0" dirty="0" smtClean="0">
                          <a:effectLst/>
                        </a:rPr>
                      </a:br>
                      <a:r>
                        <a:rPr lang="pt-BR" sz="1800" u="none" strike="noStrike" baseline="0" dirty="0" smtClean="0">
                          <a:effectLst/>
                        </a:rPr>
                        <a:t>inicial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</a:rPr>
                        <a:t>R$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Item1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Item2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Item3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Item4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Subtotal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Capital de Giro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Capital</a:t>
                      </a:r>
                      <a:r>
                        <a:rPr lang="pt-BR" sz="1800" u="none" strike="noStrike" baseline="0" dirty="0" smtClean="0">
                          <a:effectLst/>
                        </a:rPr>
                        <a:t> Inicial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Sócio capitalista (min 15%,max 40%)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Cota </a:t>
                      </a:r>
                      <a:r>
                        <a:rPr lang="pt-BR" sz="1800" b="1" u="none" strike="noStrike" dirty="0" err="1" smtClean="0">
                          <a:effectLst/>
                        </a:rPr>
                        <a:t>xxxx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3" name="Retângulo 12"/>
          <p:cNvSpPr/>
          <p:nvPr/>
        </p:nvSpPr>
        <p:spPr>
          <a:xfrm>
            <a:off x="713673" y="1268760"/>
            <a:ext cx="2346159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b="1" dirty="0" smtClean="0"/>
              <a:t>Capital de Giro</a:t>
            </a:r>
            <a:endParaRPr lang="pt-BR" sz="2000" b="1" dirty="0"/>
          </a:p>
        </p:txBody>
      </p:sp>
      <p:sp>
        <p:nvSpPr>
          <p:cNvPr id="14" name="Retângulo 13"/>
          <p:cNvSpPr/>
          <p:nvPr/>
        </p:nvSpPr>
        <p:spPr>
          <a:xfrm>
            <a:off x="4932040" y="1268760"/>
            <a:ext cx="2346159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b="1" dirty="0" smtClean="0"/>
              <a:t>Capital Inicial</a:t>
            </a:r>
            <a:endParaRPr lang="pt-BR" sz="20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412605"/>
              </p:ext>
            </p:extLst>
          </p:nvPr>
        </p:nvGraphicFramePr>
        <p:xfrm>
          <a:off x="5004048" y="5733256"/>
          <a:ext cx="3168352" cy="82296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872208"/>
                <a:gridCol w="129614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Exemplo:</a:t>
                      </a:r>
                    </a:p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Investimento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Xxxx,xxx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Direito </a:t>
                      </a:r>
                      <a:r>
                        <a:rPr lang="pt-BR" sz="1800" u="none" strike="noStrike" dirty="0">
                          <a:effectLst/>
                        </a:rPr>
                        <a:t>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x,xx</a:t>
                      </a:r>
                      <a:r>
                        <a:rPr lang="pt-BR" sz="1800" u="none" strike="noStrike" dirty="0" smtClean="0">
                          <a:effectLst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941168"/>
            <a:ext cx="1528741" cy="139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23164"/>
              </p:ext>
            </p:extLst>
          </p:nvPr>
        </p:nvGraphicFramePr>
        <p:xfrm>
          <a:off x="827584" y="3212976"/>
          <a:ext cx="3060700" cy="1446798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1981200"/>
                <a:gridCol w="1079500"/>
              </a:tblGrid>
              <a:tr h="34951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4 meses de giro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Custos fixos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Custos </a:t>
                      </a:r>
                      <a:r>
                        <a:rPr lang="pt-BR" sz="1800" u="none" strike="noStrike" dirty="0" err="1" smtClean="0">
                          <a:effectLst/>
                        </a:rPr>
                        <a:t>variaveis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 smtClean="0">
                          <a:effectLst/>
                        </a:rPr>
                        <a:t>Subtotal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err="1" smtClean="0">
                          <a:effectLst/>
                        </a:rPr>
                        <a:t>xxxxx</a:t>
                      </a:r>
                      <a:r>
                        <a:rPr lang="pt-BR" sz="1800" u="none" strike="noStrike" dirty="0" smtClean="0">
                          <a:effectLst/>
                        </a:rPr>
                        <a:t>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29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Descrição do Negócio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Produtos / Serviços comercializados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/>
              <a:t>Segmentos de Mercado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Público-alvo</a:t>
            </a:r>
            <a:endParaRPr lang="pt-BR" sz="2000" dirty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Concorrentes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Fornecedores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Equipe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Praça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Preço</a:t>
            </a:r>
            <a:endParaRPr lang="pt-BR" sz="2000" dirty="0"/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Estratégia de Marketing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000" dirty="0" smtClean="0"/>
              <a:t>Composição de Cotas</a:t>
            </a: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648072"/>
          </a:xfrm>
        </p:spPr>
        <p:txBody>
          <a:bodyPr/>
          <a:lstStyle/>
          <a:p>
            <a:r>
              <a:rPr lang="pt-BR" dirty="0" smtClean="0"/>
              <a:t>Plano de Negócio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5678" y="3933056"/>
            <a:ext cx="2034754" cy="185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6165304"/>
            <a:ext cx="82758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6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sp>
        <p:nvSpPr>
          <p:cNvPr id="7" name="Espaço Reservado para Conteúdo 1"/>
          <p:cNvSpPr>
            <a:spLocks noGrp="1"/>
          </p:cNvSpPr>
          <p:nvPr>
            <p:ph idx="1"/>
          </p:nvPr>
        </p:nvSpPr>
        <p:spPr>
          <a:xfrm>
            <a:off x="288448" y="332656"/>
            <a:ext cx="5912845" cy="504056"/>
          </a:xfrm>
          <a:noFill/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Contato</a:t>
            </a:r>
            <a:endParaRPr lang="pt-BR" sz="3600" b="1" dirty="0" smtClean="0">
              <a:solidFill>
                <a:srgbClr val="FFFF00"/>
              </a:solidFill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39552" y="2126705"/>
            <a:ext cx="3960440" cy="3318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Font typeface="Arial" pitchFamily="34" charset="0"/>
              <a:buNone/>
            </a:pPr>
            <a:r>
              <a:rPr lang="pt-BR" sz="2000" b="1" dirty="0" smtClean="0"/>
              <a:t>Website:</a:t>
            </a:r>
          </a:p>
          <a:p>
            <a:pPr marL="0" indent="0" algn="just" fontAlgn="base">
              <a:buNone/>
            </a:pPr>
            <a:r>
              <a:rPr lang="pt-BR" sz="2000" dirty="0" smtClean="0">
                <a:hlinkClick r:id="rId2"/>
              </a:rPr>
              <a:t>www.dinamusconsultoria.com</a:t>
            </a:r>
            <a:endParaRPr lang="pt-BR" sz="2000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r>
              <a:rPr lang="pt-BR" sz="2000" b="1" dirty="0" smtClean="0"/>
              <a:t>E-mail:</a:t>
            </a:r>
          </a:p>
          <a:p>
            <a:pPr marL="0" indent="0" algn="just" fontAlgn="base">
              <a:buNone/>
            </a:pPr>
            <a:r>
              <a:rPr lang="pt-BR" sz="2000" dirty="0" smtClean="0">
                <a:hlinkClick r:id="rId3"/>
              </a:rPr>
              <a:t>contato@elirodrigues.com</a:t>
            </a:r>
            <a:endParaRPr lang="pt-BR" sz="2000" dirty="0" smtClean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267685"/>
            <a:ext cx="3096344" cy="281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93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224" y="1988840"/>
            <a:ext cx="3096344" cy="281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tângulo 26"/>
          <p:cNvSpPr/>
          <p:nvPr/>
        </p:nvSpPr>
        <p:spPr>
          <a:xfrm>
            <a:off x="-392" y="5792904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578072" y="1556792"/>
            <a:ext cx="417039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r>
              <a:rPr lang="pt-BR" sz="2000" b="1" dirty="0" smtClean="0"/>
              <a:t>Objetivo</a:t>
            </a:r>
            <a:endParaRPr lang="pt-BR" sz="2000" b="1" dirty="0"/>
          </a:p>
          <a:p>
            <a:pPr marL="0" indent="0" algn="just" fontAlgn="base">
              <a:buNone/>
            </a:pPr>
            <a:r>
              <a:rPr lang="pt-BR" sz="1800" dirty="0" smtClean="0"/>
              <a:t>Apresentar os principais aspectos do negócio da &lt;NOME DA EMPRESA&gt; como empresa de &lt;SEU MERCADO DE ATUAÇÃO&gt;</a:t>
            </a:r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pt-BR" sz="36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1. Introdução</a:t>
            </a:r>
            <a:endParaRPr lang="pt-BR" sz="36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3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224" y="1988840"/>
            <a:ext cx="3096344" cy="281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tângulo 26"/>
          <p:cNvSpPr/>
          <p:nvPr/>
        </p:nvSpPr>
        <p:spPr>
          <a:xfrm>
            <a:off x="-392" y="5792904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4578072" y="1556792"/>
            <a:ext cx="4170392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pt-BR" sz="2000" b="1" dirty="0" smtClean="0"/>
              <a:t>&lt;NOME DA EMPRESA&gt;</a:t>
            </a:r>
            <a:endParaRPr lang="pt-BR" sz="2000" b="1" dirty="0"/>
          </a:p>
          <a:p>
            <a:pPr marL="0" indent="0" algn="just" fontAlgn="base">
              <a:buNone/>
            </a:pPr>
            <a:r>
              <a:rPr lang="pt-BR" sz="2000" dirty="0" smtClean="0"/>
              <a:t>Empresa de &lt;mercado&gt;</a:t>
            </a:r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r>
              <a:rPr lang="pt-BR" sz="2000" b="1" dirty="0" smtClean="0"/>
              <a:t>Missão</a:t>
            </a:r>
            <a:endParaRPr lang="pt-BR" sz="2000" b="1" dirty="0"/>
          </a:p>
          <a:p>
            <a:pPr marL="0" indent="0" algn="just" fontAlgn="base">
              <a:buNone/>
            </a:pPr>
            <a:r>
              <a:rPr lang="pt-BR" sz="2000" dirty="0" smtClean="0"/>
              <a:t>&lt;Defina sua visão&gt;</a:t>
            </a:r>
            <a:endParaRPr lang="pt-BR" sz="2000" dirty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r>
              <a:rPr lang="pt-BR" sz="2000" b="1" dirty="0" smtClean="0"/>
              <a:t>Valores</a:t>
            </a:r>
          </a:p>
          <a:p>
            <a:pPr algn="just" fontAlgn="base"/>
            <a:r>
              <a:rPr lang="pt-BR" sz="2000" dirty="0" smtClean="0"/>
              <a:t>&lt;liste os valores&gt;</a:t>
            </a:r>
            <a:endParaRPr lang="pt-BR" sz="2000" dirty="0"/>
          </a:p>
        </p:txBody>
      </p:sp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pt-B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</a:t>
            </a:r>
            <a:r>
              <a:rPr lang="pt-BR" sz="36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Descrição do Negócio</a:t>
            </a:r>
            <a:endParaRPr lang="pt-BR" sz="3600" b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6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pt-BR" sz="3600" b="1" dirty="0" smtClean="0">
                <a:solidFill>
                  <a:schemeClr val="bg1"/>
                </a:solidFill>
              </a:rPr>
              <a:t>3</a:t>
            </a:r>
            <a:r>
              <a:rPr lang="pt-BR" sz="3600" b="1" dirty="0">
                <a:solidFill>
                  <a:schemeClr val="bg1"/>
                </a:solidFill>
              </a:rPr>
              <a:t>. Produtos e Serviços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4127"/>
              </p:ext>
            </p:extLst>
          </p:nvPr>
        </p:nvGraphicFramePr>
        <p:xfrm>
          <a:off x="395536" y="1399376"/>
          <a:ext cx="8216084" cy="2245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08042"/>
                <a:gridCol w="410804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Produto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Descrição</a:t>
                      </a:r>
                      <a:endParaRPr lang="pt-BR" sz="2000" dirty="0"/>
                    </a:p>
                  </a:txBody>
                  <a:tcPr/>
                </a:tc>
              </a:tr>
              <a:tr h="17982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97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thumb/0/06/Matriz_BCG.png/400px-Matriz_BCG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" contras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504422" cy="500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3</a:t>
            </a:r>
            <a:r>
              <a:rPr lang="pt-BR" sz="3600" b="1" dirty="0" smtClean="0">
                <a:solidFill>
                  <a:schemeClr val="bg1"/>
                </a:solidFill>
              </a:rPr>
              <a:t>. Produtos e Serviços – Matriz BCG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835695" y="2318073"/>
            <a:ext cx="3096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&lt;PRODUTOS&gt;</a:t>
            </a:r>
          </a:p>
          <a:p>
            <a:endParaRPr lang="pt-BR" sz="2000" b="1" dirty="0" smtClean="0"/>
          </a:p>
          <a:p>
            <a:endParaRPr lang="pt-BR" sz="2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831886" y="4293096"/>
            <a:ext cx="3100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&lt;PRODUTOS&gt;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148064" y="4293108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&lt;PRODUTOS&gt;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148064" y="2318073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&lt;PRODUTOS&gt;</a:t>
            </a:r>
          </a:p>
        </p:txBody>
      </p:sp>
    </p:spTree>
    <p:extLst>
      <p:ext uri="{BB962C8B-B14F-4D97-AF65-F5344CB8AC3E}">
        <p14:creationId xmlns:p14="http://schemas.microsoft.com/office/powerpoint/2010/main" val="369623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cheiro:Matriz Ansoff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7"/>
            <a:ext cx="7488832" cy="497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3</a:t>
            </a:r>
            <a:r>
              <a:rPr lang="pt-BR" sz="3600" b="1" dirty="0" smtClean="0">
                <a:solidFill>
                  <a:schemeClr val="bg1"/>
                </a:solidFill>
              </a:rPr>
              <a:t>. Produtos e Serviços – Matriz </a:t>
            </a:r>
            <a:r>
              <a:rPr lang="pt-BR" sz="3600" b="1" dirty="0" err="1" smtClean="0">
                <a:solidFill>
                  <a:schemeClr val="bg1"/>
                </a:solidFill>
              </a:rPr>
              <a:t>Ansoff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835695" y="2318073"/>
            <a:ext cx="3096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&lt;PRODUTOS&gt;</a:t>
            </a:r>
          </a:p>
          <a:p>
            <a:endParaRPr lang="pt-BR" sz="2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5148064" y="2318073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/>
          </a:p>
          <a:p>
            <a:endParaRPr lang="pt-BR" sz="20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835696" y="4293096"/>
            <a:ext cx="3096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</a:t>
            </a:r>
            <a:r>
              <a:rPr lang="pt-BR" sz="2000" b="1" dirty="0" smtClean="0"/>
              <a:t>&gt;</a:t>
            </a:r>
            <a:endParaRPr lang="pt-BR" sz="20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060289" y="2325563"/>
            <a:ext cx="3256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&lt;PRODUTOS&gt;</a:t>
            </a:r>
          </a:p>
          <a:p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915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4</a:t>
            </a:r>
            <a:r>
              <a:rPr lang="pt-BR" sz="3600" b="1" dirty="0" smtClean="0">
                <a:solidFill>
                  <a:schemeClr val="bg1"/>
                </a:solidFill>
              </a:rPr>
              <a:t>. Segmentos de Mercado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3832012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Indústrias de Atuação</a:t>
            </a:r>
            <a:endParaRPr lang="pt-BR" sz="2000" b="1" dirty="0"/>
          </a:p>
          <a:p>
            <a:pPr algn="just"/>
            <a:r>
              <a:rPr lang="pt-BR" dirty="0" smtClean="0"/>
              <a:t>&lt;Descrever quais são as indústrias e porque deseja atuar nelas&gt;</a:t>
            </a:r>
          </a:p>
          <a:p>
            <a:pPr algn="just"/>
            <a:r>
              <a:rPr lang="pt-BR" dirty="0" smtClean="0"/>
              <a:t>&lt;Determine o tamanho dos mercados por indústria&gt;</a:t>
            </a:r>
            <a:endParaRPr lang="pt-BR" dirty="0"/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2" name="Picture 2" descr="Mapa do Estado de São Paulo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54" y="1196752"/>
            <a:ext cx="365665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ipse 3"/>
          <p:cNvSpPr/>
          <p:nvPr/>
        </p:nvSpPr>
        <p:spPr>
          <a:xfrm>
            <a:off x="2872505" y="2651426"/>
            <a:ext cx="446331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572000" y="1124744"/>
            <a:ext cx="4211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Demografia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dirty="0" smtClean="0"/>
              <a:t>Grande São Paulo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BR" dirty="0" smtClean="0"/>
              <a:t>20 milhões de habitantes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BR" dirty="0" smtClean="0"/>
              <a:t>PIB per capita 30.349,52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dirty="0" smtClean="0"/>
              <a:t>Reg. Metropolitana de Campinas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BR" dirty="0" smtClean="0"/>
              <a:t>3 milhões de habitantes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BR" dirty="0" smtClean="0"/>
              <a:t>PIB per capita 28.453,37</a:t>
            </a:r>
          </a:p>
        </p:txBody>
      </p:sp>
    </p:spTree>
    <p:extLst>
      <p:ext uri="{BB962C8B-B14F-4D97-AF65-F5344CB8AC3E}">
        <p14:creationId xmlns:p14="http://schemas.microsoft.com/office/powerpoint/2010/main" val="19598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1065096"/>
          </a:xfrm>
          <a:prstGeom prst="rect">
            <a:avLst/>
          </a:prstGeom>
          <a:solidFill>
            <a:srgbClr val="224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800" b="0"/>
          </a:p>
        </p:txBody>
      </p:sp>
      <p:sp>
        <p:nvSpPr>
          <p:cNvPr id="3" name="Espaço Reservado para Conteúdo 1"/>
          <p:cNvSpPr txBox="1">
            <a:spLocks/>
          </p:cNvSpPr>
          <p:nvPr/>
        </p:nvSpPr>
        <p:spPr>
          <a:xfrm>
            <a:off x="179512" y="332656"/>
            <a:ext cx="8604032" cy="50405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pitchFamily="34" charset="0"/>
              <a:buNone/>
            </a:pPr>
            <a:r>
              <a:rPr lang="pt-BR" sz="3600" b="1" dirty="0">
                <a:solidFill>
                  <a:schemeClr val="bg1"/>
                </a:solidFill>
              </a:rPr>
              <a:t>5</a:t>
            </a:r>
            <a:r>
              <a:rPr lang="pt-BR" sz="3600" b="1" dirty="0" smtClean="0">
                <a:solidFill>
                  <a:schemeClr val="bg1"/>
                </a:solidFill>
              </a:rPr>
              <a:t>. Público-alvo</a:t>
            </a:r>
            <a:endParaRPr lang="pt-BR" sz="3600" b="1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340768"/>
            <a:ext cx="82089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Descrição geral</a:t>
            </a:r>
          </a:p>
          <a:p>
            <a:r>
              <a:rPr lang="pt-BR" dirty="0" smtClean="0"/>
              <a:t>&lt;Descreva quem é seu público-alvo&gt;</a:t>
            </a:r>
          </a:p>
          <a:p>
            <a:endParaRPr lang="pt-BR" dirty="0"/>
          </a:p>
          <a:p>
            <a:r>
              <a:rPr lang="pt-BR" sz="2000" b="1" dirty="0" smtClean="0"/>
              <a:t>Perfis</a:t>
            </a:r>
            <a:endParaRPr lang="pt-BR" sz="2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&lt;Detalhe os diferentes perfis&gt;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  <a:p>
            <a:r>
              <a:rPr lang="pt-BR" sz="2000" b="1" dirty="0" smtClean="0"/>
              <a:t>Tomada </a:t>
            </a:r>
            <a:r>
              <a:rPr lang="pt-BR" sz="2000" b="1" dirty="0"/>
              <a:t>de Decisão </a:t>
            </a:r>
          </a:p>
          <a:p>
            <a:r>
              <a:rPr lang="pt-BR" dirty="0"/>
              <a:t>&lt;Como seu público-alvo toma decisões de compra&gt;</a:t>
            </a:r>
          </a:p>
          <a:p>
            <a:endParaRPr lang="pt-BR" sz="2000" b="1" dirty="0"/>
          </a:p>
          <a:p>
            <a:pPr marL="285750" indent="-285750">
              <a:buFont typeface="Arial" pitchFamily="34" charset="0"/>
              <a:buChar char="•"/>
            </a:pPr>
            <a:endParaRPr lang="pt-BR" dirty="0" smtClean="0"/>
          </a:p>
        </p:txBody>
      </p:sp>
      <p:sp>
        <p:nvSpPr>
          <p:cNvPr id="5" name="AutoShape 2" descr="tap 2012-08-19 00.41.5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tap 2012-08-19 00.41.5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6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8" descr="https://mail-attachment.googleusercontent.com/attachment/u/1/?ui=2&amp;ik=14f1efd8a8&amp;view=att&amp;th=13ece8b2713ef90c&amp;attid=0.1&amp;disp=inline&amp;realattid=1435778183711424512-1&amp;safe=1&amp;zw&amp;saduie=AG9B_P9NCr6EBOrrq6JdSsIYuEKk&amp;sadet=1369264908575&amp;sads=k2Fwgz7eNH5yhHJNfjPQx5Knid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02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698</Words>
  <Application>Microsoft Office PowerPoint</Application>
  <PresentationFormat>Apresentação na tela (4:3)</PresentationFormat>
  <Paragraphs>213</Paragraphs>
  <Slides>20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Apresentação do PowerPoint</vt:lpstr>
      <vt:lpstr>Plano de Negócio</vt:lpstr>
      <vt:lpstr>1. Introdução</vt:lpstr>
      <vt:lpstr>2. Descrição do Negócio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elirodrigues</dc:creator>
  <cp:lastModifiedBy>elirodrigues</cp:lastModifiedBy>
  <cp:revision>147</cp:revision>
  <cp:lastPrinted>2013-05-27T02:56:46Z</cp:lastPrinted>
  <dcterms:created xsi:type="dcterms:W3CDTF">2012-06-06T01:24:54Z</dcterms:created>
  <dcterms:modified xsi:type="dcterms:W3CDTF">2013-10-04T12:16:42Z</dcterms:modified>
</cp:coreProperties>
</file>